
<file path=[Content_Types].xml><?xml version="1.0" encoding="utf-8"?>
<Types xmlns="http://schemas.openxmlformats.org/package/2006/content-types">
  <Override ContentType="application/vnd.openxmlformats-officedocument.presentationml.slide+xml" PartName="/ppt/slides/slide6.xml"/>
  <Override ContentType="application/vnd.openxmlformats-officedocument.presentationml.slide+xml" PartName="/ppt/slides/slide29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theme+xml" PartName="/ppt/theme/them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31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presentationml.slide+xml" PartName="/ppt/slides/slide5.xml"/>
  <Override ContentType="application/vnd.openxmlformats-officedocument.presentationml.slide+xml" PartName="/ppt/slides/slide19.xml"/>
  <Override ContentType="application/vnd.openxmlformats-officedocument.presentationml.slide+xml" PartName="/ppt/slides/slide28.xml"/>
  <Override ContentType="application/vnd.openxmlformats-officedocument.presentationml.slideLayout+xml" PartName="/ppt/slideLayouts/slideLayout7.xml"/>
  <Default ContentType="image/png" Extension="png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3" r:id="rId3"/>
    <p:sldId id="257" r:id="rId4"/>
    <p:sldId id="258" r:id="rId5"/>
    <p:sldId id="259" r:id="rId6"/>
    <p:sldId id="286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80" r:id="rId24"/>
    <p:sldId id="283" r:id="rId25"/>
    <p:sldId id="297" r:id="rId26"/>
    <p:sldId id="298" r:id="rId27"/>
    <p:sldId id="304" r:id="rId28"/>
    <p:sldId id="306" r:id="rId29"/>
    <p:sldId id="307" r:id="rId30"/>
    <p:sldId id="305" r:id="rId31"/>
    <p:sldId id="295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758" y="-4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803BA-AE95-4DD0-A054-F7F8A44BA20E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BA372-90DD-42EE-AD01-5CEEBD86C9C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803BA-AE95-4DD0-A054-F7F8A44BA20E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BA372-90DD-42EE-AD01-5CEEBD86C9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803BA-AE95-4DD0-A054-F7F8A44BA20E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BA372-90DD-42EE-AD01-5CEEBD86C9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803BA-AE95-4DD0-A054-F7F8A44BA20E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BA372-90DD-42EE-AD01-5CEEBD86C9C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803BA-AE95-4DD0-A054-F7F8A44BA20E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BA372-90DD-42EE-AD01-5CEEBD86C9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803BA-AE95-4DD0-A054-F7F8A44BA20E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BA372-90DD-42EE-AD01-5CEEBD86C9C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803BA-AE95-4DD0-A054-F7F8A44BA20E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BA372-90DD-42EE-AD01-5CEEBD86C9C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803BA-AE95-4DD0-A054-F7F8A44BA20E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BA372-90DD-42EE-AD01-5CEEBD86C9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803BA-AE95-4DD0-A054-F7F8A44BA20E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BA372-90DD-42EE-AD01-5CEEBD86C9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803BA-AE95-4DD0-A054-F7F8A44BA20E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BA372-90DD-42EE-AD01-5CEEBD86C9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803BA-AE95-4DD0-A054-F7F8A44BA20E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BA372-90DD-42EE-AD01-5CEEBD86C9C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F6803BA-AE95-4DD0-A054-F7F8A44BA20E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29BA372-90DD-42EE-AD01-5CEEBD86C9C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 ?><Relationships xmlns="http://schemas.openxmlformats.org/package/2006/relationships"><Relationship Id="rId3" Target="../media/image7.jpeg" Type="http://schemas.openxmlformats.org/officeDocument/2006/relationships/image"/><Relationship Id="rId2" Target="../media/image1.pn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2" Target="../media/image1.pn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13.xml.rels><?xml version="1.0" encoding="UTF-8" standalone="yes" ?><Relationships xmlns="http://schemas.openxmlformats.org/package/2006/relationships"><Relationship Id="rId3" Target="../media/image10.jpeg" Type="http://schemas.openxmlformats.org/officeDocument/2006/relationships/image"/><Relationship Id="rId2" Target="../media/image1.pn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14.xml.rels><?xml version="1.0" encoding="UTF-8" standalone="yes" ?><Relationships xmlns="http://schemas.openxmlformats.org/package/2006/relationships"><Relationship Id="rId3" Target="../media/image11.jpeg" Type="http://schemas.openxmlformats.org/officeDocument/2006/relationships/image"/><Relationship Id="rId2" Target="../media/image1.pn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 ?><Relationships xmlns="http://schemas.openxmlformats.org/package/2006/relationships"><Relationship Id="rId3" Target="../media/image14.jpeg" Type="http://schemas.openxmlformats.org/officeDocument/2006/relationships/image"/><Relationship Id="rId2" Target="../media/image1.pn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18.xml.rels><?xml version="1.0" encoding="UTF-8" standalone="yes" ?><Relationships xmlns="http://schemas.openxmlformats.org/package/2006/relationships"><Relationship Id="rId3" Target="../media/image15.jpeg" Type="http://schemas.openxmlformats.org/officeDocument/2006/relationships/image"/><Relationship Id="rId2" Target="../media/image1.pn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 ?><Relationships xmlns="http://schemas.openxmlformats.org/package/2006/relationships"><Relationship Id="rId3" Target="../media/image17.jpeg" Type="http://schemas.openxmlformats.org/officeDocument/2006/relationships/image"/><Relationship Id="rId2" Target="../media/image1.png" Type="http://schemas.openxmlformats.org/officeDocument/2006/relationships/image"/><Relationship Id="rId1" Target="../slideLayouts/slideLayout7.xml" Type="http://schemas.openxmlformats.org/officeDocument/2006/relationships/slideLayout"/><Relationship Id="rId5" Target="../media/image19.jpeg" Type="http://schemas.openxmlformats.org/officeDocument/2006/relationships/image"/><Relationship Id="rId4" Target="../media/image18.jpeg" Type="http://schemas.openxmlformats.org/officeDocument/2006/relationships/image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 ?><Relationships xmlns="http://schemas.openxmlformats.org/package/2006/relationships"><Relationship Id="rId3" Target="../media/image4.jpeg" Type="http://schemas.openxmlformats.org/officeDocument/2006/relationships/image"/><Relationship Id="rId2" Target="../media/image1.png" Type="http://schemas.openxmlformats.org/officeDocument/2006/relationships/image"/><Relationship Id="rId1" Target="../slideLayouts/slideLayout7.xml" Type="http://schemas.openxmlformats.org/officeDocument/2006/relationships/slideLayout"/><Relationship Id="rId4" Target="../media/image5.jpeg" Type="http://schemas.openxmlformats.org/officeDocument/2006/relationships/image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9050" y="0"/>
            <a:ext cx="9163050" cy="6894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11560" y="1166843"/>
            <a:ext cx="828092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sz="2400" b="1" dirty="0" smtClean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lvl="0"/>
            <a:endParaRPr lang="ru-RU" sz="2400" b="1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lvl="0"/>
            <a:endParaRPr lang="ru-RU" sz="2400" b="1" dirty="0" smtClean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lvl="0"/>
            <a:endParaRPr lang="ru-RU" sz="2400" b="1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lvl="0" algn="ctr"/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Развивающие </a:t>
            </a:r>
            <a:r>
              <a:rPr lang="ru-RU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игры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В.В.Воскобовича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</a:p>
          <a:p>
            <a:pPr lvl="0" algn="ctr"/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Игровой </a:t>
            </a:r>
            <a:r>
              <a:rPr lang="ru-RU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комплекс « </a:t>
            </a:r>
            <a:r>
              <a:rPr lang="ru-RU" sz="2800" b="1" dirty="0" err="1">
                <a:solidFill>
                  <a:srgbClr val="FF0000"/>
                </a:solidFill>
                <a:latin typeface="Times New Roman"/>
                <a:ea typeface="Times New Roman"/>
              </a:rPr>
              <a:t>Коврограф</a:t>
            </a:r>
            <a:r>
              <a:rPr lang="ru-RU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 Ларчик» и игровой 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комплекс </a:t>
            </a:r>
            <a:r>
              <a:rPr lang="ru-RU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«</a:t>
            </a:r>
            <a:r>
              <a:rPr lang="ru-RU" sz="2800" b="1" dirty="0" err="1">
                <a:solidFill>
                  <a:srgbClr val="FF0000"/>
                </a:solidFill>
                <a:latin typeface="Times New Roman"/>
                <a:ea typeface="Times New Roman"/>
              </a:rPr>
              <a:t>МиниЛарчик</a:t>
            </a:r>
            <a:r>
              <a:rPr lang="ru-RU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» в 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полном</a:t>
            </a:r>
          </a:p>
          <a:p>
            <a:pPr lvl="0" algn="ctr"/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соответствии  с </a:t>
            </a:r>
            <a:r>
              <a:rPr lang="ru-RU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требованиями  ФГОС ДО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»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ru-RU" sz="2800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593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9525" y="1588"/>
            <a:ext cx="91630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9512" y="1556792"/>
            <a:ext cx="66784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/>
                <a:ea typeface="MS Mincho"/>
              </a:rPr>
              <a:t>Разноцветные кружки 1 (75 шт. - 20, 15, 10 мм, 5 цветов (красный, желтый, зеленый, синий, белый) + 3 шт. </a:t>
            </a:r>
            <a:r>
              <a:rPr lang="ru-RU" sz="2000" b="1" dirty="0" err="1" smtClean="0">
                <a:solidFill>
                  <a:srgbClr val="FF0000"/>
                </a:solidFill>
                <a:effectLst/>
                <a:latin typeface="Times New Roman"/>
                <a:ea typeface="MS Mincho"/>
              </a:rPr>
              <a:t>ковролиновая</a:t>
            </a:r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/>
                <a:ea typeface="MS Mincho"/>
              </a:rPr>
              <a:t> основа 75, 100, 130 мм)</a:t>
            </a:r>
            <a:br>
              <a:rPr lang="ru-RU" sz="2000" b="1" dirty="0" smtClean="0">
                <a:solidFill>
                  <a:srgbClr val="FF0000"/>
                </a:solidFill>
                <a:effectLst/>
                <a:latin typeface="Times New Roman"/>
                <a:ea typeface="MS Mincho"/>
              </a:rPr>
            </a:br>
            <a:r>
              <a:rPr lang="ru-RU" sz="2000" b="1" dirty="0" smtClean="0">
                <a:effectLst/>
                <a:latin typeface="Times New Roman"/>
                <a:ea typeface="MS Mincho"/>
              </a:rPr>
              <a:t> </a:t>
            </a:r>
            <a:r>
              <a:rPr lang="ru-RU" sz="2000" b="1" dirty="0" smtClean="0">
                <a:solidFill>
                  <a:srgbClr val="0070C0"/>
                </a:solidFill>
                <a:effectLst/>
                <a:latin typeface="Times New Roman"/>
                <a:ea typeface="MS Mincho"/>
              </a:rPr>
              <a:t>Разноцветные кружки 2 (75 шт. - 20, 15, 10 мм, 5 цветов (оранжевый, голубой, фиолетовый, черный, серый) + 3 шт. </a:t>
            </a:r>
            <a:r>
              <a:rPr lang="ru-RU" sz="2000" b="1" dirty="0" err="1" smtClean="0">
                <a:solidFill>
                  <a:srgbClr val="0070C0"/>
                </a:solidFill>
                <a:effectLst/>
                <a:latin typeface="Times New Roman"/>
                <a:ea typeface="MS Mincho"/>
              </a:rPr>
              <a:t>ковролиновая</a:t>
            </a:r>
            <a:r>
              <a:rPr lang="ru-RU" sz="2000" b="1" dirty="0" smtClean="0">
                <a:solidFill>
                  <a:srgbClr val="0070C0"/>
                </a:solidFill>
                <a:effectLst/>
                <a:latin typeface="Times New Roman"/>
                <a:ea typeface="MS Mincho"/>
              </a:rPr>
              <a:t> основа 75, 100, 130 мм)</a:t>
            </a:r>
            <a:endParaRPr lang="ru-RU" sz="2000" b="1" dirty="0">
              <a:solidFill>
                <a:srgbClr val="0070C0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652151"/>
            <a:ext cx="3672408" cy="2866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717032"/>
            <a:ext cx="3672408" cy="2866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533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30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27584" y="2276872"/>
            <a:ext cx="603041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Круговерт</a:t>
            </a: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 (25х207 мм) и </a:t>
            </a:r>
          </a:p>
          <a:p>
            <a:pPr algn="ctr"/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Стрелочка (25х178 мм)</a:t>
            </a:r>
            <a:br>
              <a:rPr lang="ru-RU" sz="2800" b="1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</a:br>
            <a:endParaRPr lang="ru-RU" sz="2800" b="1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C:\Users\ELENA\Downloads\стрелочка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356992"/>
            <a:ext cx="5976664" cy="20882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0533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792" y="-3164"/>
            <a:ext cx="91630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67544" y="1772816"/>
            <a:ext cx="63904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Сенсорные элементы.</a:t>
            </a:r>
          </a:p>
          <a:p>
            <a:r>
              <a:rPr lang="ru-RU" sz="2400" b="1" dirty="0" smtClean="0">
                <a:solidFill>
                  <a:srgbClr val="0070C0"/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Пособие «Разноцветные квадраты»  -10штук </a:t>
            </a:r>
          </a:p>
          <a:p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Цвета: </a:t>
            </a:r>
            <a:r>
              <a:rPr lang="ru-RU" sz="2400" b="1" dirty="0" smtClean="0">
                <a:solidFill>
                  <a:srgbClr val="0070C0"/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радуга+ чёрный, белый, серый.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3284984"/>
            <a:ext cx="5937250" cy="243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533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9525" y="1588"/>
            <a:ext cx="91630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1520" y="1484785"/>
            <a:ext cx="66064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Образные элементы. </a:t>
            </a:r>
          </a:p>
          <a:p>
            <a:r>
              <a:rPr lang="ru-RU" sz="2400" b="1" dirty="0" smtClean="0">
                <a:solidFill>
                  <a:srgbClr val="0070C0"/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Набор карточек «Забавные буквы» </a:t>
            </a:r>
          </a:p>
          <a:p>
            <a:r>
              <a:rPr lang="ru-RU" sz="2400" b="1" dirty="0" smtClean="0">
                <a:solidFill>
                  <a:srgbClr val="0070C0"/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(образ гласных букв)-10шт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780928"/>
            <a:ext cx="6583018" cy="3548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533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9525" y="1588"/>
            <a:ext cx="91630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1628800"/>
            <a:ext cx="69127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Набор карточек «Забавные цифры»  (образы цифр) - 10шт с изображением «зверят-</a:t>
            </a:r>
            <a:r>
              <a:rPr lang="ru-RU" sz="2400" b="1" dirty="0" err="1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цифрят</a:t>
            </a:r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»</a:t>
            </a:r>
            <a:endParaRPr lang="ru-RU" sz="2400" b="1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08094" y="2829129"/>
            <a:ext cx="6403545" cy="3696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533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9525" y="1588"/>
            <a:ext cx="91630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9512" y="1628800"/>
            <a:ext cx="667848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latin typeface="Times New Roman"/>
              <a:ea typeface="Times New Roman"/>
            </a:endParaRPr>
          </a:p>
          <a:p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Набор карточек "Разноцветные гномы"(образы цвета) – 10 шт.</a:t>
            </a:r>
            <a:br>
              <a:rPr lang="ru-RU" sz="2400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</a:br>
            <a:endParaRPr lang="ru-RU" sz="2400" b="1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  <p:pic>
        <p:nvPicPr>
          <p:cNvPr id="12290" name="Picture 2" descr="C:\Users\ELENA\Downloads\гном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846992"/>
            <a:ext cx="6741392" cy="3665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533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9525" y="1588"/>
            <a:ext cx="91630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2060849"/>
            <a:ext cx="65344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Образные пространственные карточки  «ЛЕВ – ПАВЛИН – ПОНИ - ЛАНЬ» - 4 </a:t>
            </a:r>
            <a:r>
              <a:rPr lang="ru-RU" sz="2400" b="1" dirty="0" err="1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шт</a:t>
            </a:r>
            <a:endParaRPr lang="ru-RU" sz="2400" b="1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  <p:pic>
        <p:nvPicPr>
          <p:cNvPr id="13314" name="Picture 2" descr="C:\Users\ELENA\Downloads\ле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787709"/>
            <a:ext cx="6167608" cy="383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533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9525" y="1588"/>
            <a:ext cx="91630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55576" y="1988841"/>
            <a:ext cx="61024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Персонажи «Слон Лип-Лип», «Слоник Ляп-Ляп» - 2 </a:t>
            </a:r>
            <a:r>
              <a:rPr lang="ru-RU" sz="2400" b="1" dirty="0" err="1" smtClean="0">
                <a:solidFill>
                  <a:srgbClr val="0070C0"/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шт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849041"/>
            <a:ext cx="6023592" cy="3388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533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9525" y="1588"/>
            <a:ext cx="91630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39552" y="1916832"/>
            <a:ext cx="63184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Знаковые элементы: </a:t>
            </a:r>
          </a:p>
          <a:p>
            <a:r>
              <a:rPr lang="ru-RU" sz="2400" b="1" dirty="0" smtClean="0">
                <a:solidFill>
                  <a:srgbClr val="0070C0"/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Комплект «Буквы, цифры, знаки на прозрачной основе» – 90 штук</a:t>
            </a: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</a:br>
            <a:endParaRPr lang="ru-RU" sz="2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91053" y="3112863"/>
            <a:ext cx="4561893" cy="3312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533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9525" y="1588"/>
            <a:ext cx="91630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83568" y="1988840"/>
            <a:ext cx="5988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Комплект «Карточки отрицания» -  6 </a:t>
            </a:r>
            <a:r>
              <a:rPr lang="ru-RU" sz="2400" b="1" dirty="0" err="1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шт</a:t>
            </a:r>
            <a:r>
              <a:rPr lang="ru-RU" sz="24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 </a:t>
            </a:r>
            <a:endParaRPr lang="ru-RU" sz="2400" b="1" dirty="0">
              <a:solidFill>
                <a:srgbClr val="0070C0"/>
              </a:solidFill>
              <a:effectLst/>
              <a:latin typeface="Times New Roman"/>
              <a:ea typeface="Times New Roman"/>
            </a:endParaRPr>
          </a:p>
        </p:txBody>
      </p:sp>
      <p:pic>
        <p:nvPicPr>
          <p:cNvPr id="16386" name="Picture 2" descr="C:\Users\ELENA\Downloads\отриц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25028" y="2924944"/>
            <a:ext cx="4577570" cy="3330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533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img1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733" y="71414"/>
            <a:ext cx="8651423" cy="67151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2793" y="1588"/>
            <a:ext cx="91630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95536" y="1700809"/>
            <a:ext cx="646246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Вспомогательные элементы: </a:t>
            </a:r>
          </a:p>
          <a:p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Комплект «Кармашки» 75 х 75 мм – 10 </a:t>
            </a:r>
            <a:r>
              <a:rPr lang="ru-RU" sz="2000" b="1" dirty="0" err="1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шт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endParaRPr lang="ru-RU" sz="20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2466434"/>
            <a:ext cx="1728193" cy="2186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195736" y="2564904"/>
            <a:ext cx="27363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b="1" dirty="0">
                <a:solidFill>
                  <a:srgbClr val="00B0F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«Касса трехрядная» - 1шт</a:t>
            </a: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204" y="3430588"/>
            <a:ext cx="2835275" cy="259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64088" y="2564905"/>
            <a:ext cx="3600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Комплект «Зажимы»  - 20 </a:t>
            </a:r>
            <a:r>
              <a:rPr lang="ru-RU" sz="2000" b="1" dirty="0" err="1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шт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 </a:t>
            </a:r>
            <a:endParaRPr lang="ru-RU" sz="20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332322"/>
            <a:ext cx="3008170" cy="2760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533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9525" y="1588"/>
            <a:ext cx="91630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9552" y="1720840"/>
            <a:ext cx="781866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ctr"/>
            <a:r>
              <a:rPr lang="ru-RU" sz="2400" b="1" u="sng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Игровые ситуации для детей дошкольного возраста по образовательным областям ФГОС ДО</a:t>
            </a:r>
            <a:endParaRPr lang="ru-RU" sz="2400" b="1" u="sng" dirty="0" smtClean="0">
              <a:solidFill>
                <a:srgbClr val="000000"/>
              </a:solidFill>
              <a:effectLst/>
              <a:latin typeface="Times New Roman"/>
              <a:ea typeface="Times New Roman"/>
            </a:endParaRPr>
          </a:p>
          <a:p>
            <a:r>
              <a:rPr lang="ru-RU" sz="24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Разделение игровых ситуаций на отдельные блоки весьма условное, т.к. в каждой игровой ситуации прослеживается интеграция всех пяти образовательных областей: </a:t>
            </a:r>
          </a:p>
          <a:p>
            <a:r>
              <a:rPr lang="ru-RU" sz="24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социально- коммуникативное развитие,                                                       познавательное развитие, речевое развитие, художественно-эстетическое развитие, физическое </a:t>
            </a:r>
          </a:p>
          <a:p>
            <a:r>
              <a:rPr lang="ru-RU" sz="24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развитие.</a:t>
            </a:r>
            <a:endParaRPr lang="ru-RU" sz="2400" b="1" dirty="0">
              <a:solidFill>
                <a:srgbClr val="0070C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33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9525" y="1588"/>
            <a:ext cx="91630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11560" y="1997838"/>
            <a:ext cx="806489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u="sng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Социально- коммуникативное развитие направлено на: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Развитие общения и взаимодействия ребенка со взрослыми и сверстниками;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Формирование социального и эмоционального интеллекта;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Становление самостоятельности и целенаправленности, </a:t>
            </a:r>
            <a:r>
              <a:rPr lang="ru-RU" sz="2800" b="1" dirty="0" err="1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саморегуляции</a:t>
            </a:r>
            <a:r>
              <a:rPr lang="ru-RU" sz="28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 собственных действий 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Формирование готовности к совместной деятельности</a:t>
            </a:r>
            <a:r>
              <a:rPr lang="ru-RU" sz="2800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.</a:t>
            </a:r>
            <a:endParaRPr lang="ru-RU" sz="2800" dirty="0">
              <a:solidFill>
                <a:srgbClr val="0070C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33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9525" y="1588"/>
            <a:ext cx="91630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39552" y="1844824"/>
            <a:ext cx="792088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u="sng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Познавательное развитие направлено на: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Развитие любознательности, познавательных интересов детей;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Сенсорное развитие;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Становление познавательной мотивации и формирование познавательных действий;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Развитие воображения и творческой активности</a:t>
            </a:r>
            <a:r>
              <a:rPr lang="ru-RU" sz="2800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.</a:t>
            </a:r>
            <a:endParaRPr lang="ru-RU" sz="2800" dirty="0">
              <a:solidFill>
                <a:srgbClr val="0070C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33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9525" y="1588"/>
            <a:ext cx="91630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7504" y="1484784"/>
            <a:ext cx="828092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u="sng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Речевое развитие </a:t>
            </a:r>
            <a:r>
              <a:rPr lang="ru-RU" sz="2800" b="1" u="sng" dirty="0">
                <a:solidFill>
                  <a:srgbClr val="FF0000"/>
                </a:solidFill>
                <a:latin typeface="Times New Roman"/>
                <a:ea typeface="Times New Roman"/>
              </a:rPr>
              <a:t>направлено на:</a:t>
            </a:r>
            <a:r>
              <a:rPr lang="ru-RU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endParaRPr lang="ru-RU" sz="2800" b="1" dirty="0" smtClean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Владение речью как средством общения и культуры;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Развитие связной, грамматически правильной диалогической и монологической речи;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Обогащение активного словаря;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Развитие интонационной и звуковой культуры речи, фонематического слуха; развитие речевого творчества.</a:t>
            </a:r>
            <a:endParaRPr lang="ru-RU" sz="2800" b="1" dirty="0">
              <a:solidFill>
                <a:srgbClr val="0070C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33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630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95536" y="2551837"/>
            <a:ext cx="864096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u="sng" dirty="0" smtClean="0">
                <a:solidFill>
                  <a:srgbClr val="FF0000"/>
                </a:solidFill>
                <a:latin typeface="Times New Roman"/>
                <a:ea typeface="Times New Roman"/>
              </a:rPr>
              <a:t>Физическое развитие направлено на</a:t>
            </a:r>
            <a:r>
              <a:rPr lang="ru-RU" sz="2800" b="1" u="sng" dirty="0">
                <a:solidFill>
                  <a:srgbClr val="FF0000"/>
                </a:solidFill>
                <a:latin typeface="Times New Roman"/>
                <a:ea typeface="Times New Roman"/>
              </a:rPr>
              <a:t>: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                                               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2800" b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Приобретение опыта в двигательной деятельности;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800" b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Развитие координации движений, крупной и мелкой моторики рук;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800" b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Становление ценностей здорового образа жизни.</a:t>
            </a:r>
            <a:endParaRPr lang="ru-RU" sz="2800" b="1" dirty="0">
              <a:solidFill>
                <a:srgbClr val="0070C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046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9525" y="1588"/>
            <a:ext cx="91630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2551837"/>
            <a:ext cx="871296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u="sng" dirty="0" smtClean="0">
                <a:solidFill>
                  <a:srgbClr val="FF0000"/>
                </a:solidFill>
                <a:latin typeface="Times New Roman"/>
                <a:ea typeface="Times New Roman"/>
              </a:rPr>
              <a:t>Художественно-эстетическое развитие</a:t>
            </a:r>
            <a:r>
              <a:rPr lang="ru-RU" sz="2800" b="1" u="sng" dirty="0">
                <a:solidFill>
                  <a:srgbClr val="FF0000"/>
                </a:solidFill>
                <a:latin typeface="Times New Roman"/>
                <a:ea typeface="Times New Roman"/>
              </a:rPr>
              <a:t> направлено на:</a:t>
            </a:r>
            <a:r>
              <a:rPr lang="ru-RU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endParaRPr lang="ru-RU" sz="2800" b="1" u="sng" dirty="0" smtClean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ru-RU" sz="2800" b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Становление эстетического отношения к окружающему миру;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800" b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Реализация самостоятельной творческой деятельности детей ;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800" b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Стимулирование сопереживания персонажам;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800" b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 Развитие воображения.</a:t>
            </a:r>
            <a:endParaRPr lang="ru-RU" sz="2800" b="1" dirty="0">
              <a:solidFill>
                <a:srgbClr val="0070C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98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285720" y="142852"/>
            <a:ext cx="8572559" cy="6143668"/>
          </a:xfrm>
        </p:spPr>
        <p:txBody>
          <a:bodyPr/>
          <a:lstStyle/>
          <a:p>
            <a:pPr>
              <a:buNone/>
            </a:pPr>
            <a:r>
              <a:rPr lang="ru-RU" sz="24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«Помоги гномикам найти свой домик» ( дети до 4 лет)</a:t>
            </a:r>
            <a:r>
              <a:rPr lang="ru-RU" sz="2400" b="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Задачи:</a:t>
            </a:r>
            <a:r>
              <a:rPr lang="ru-RU" sz="2000" b="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формирование умения классифицировать предметы по цвету; развитие инициативного общения ребенка взрослым; стимулирование к проявлению доброжелательности, сопереживания, стремления оказать помощь.</a:t>
            </a:r>
            <a:r>
              <a:rPr lang="ru-RU" sz="2000" b="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Материалы и оборудование: </a:t>
            </a:r>
            <a:r>
              <a:rPr lang="ru-RU" sz="2000" b="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игровое поле «</a:t>
            </a:r>
            <a:r>
              <a:rPr lang="ru-RU" sz="2000" b="0" dirty="0" err="1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Коврограф</a:t>
            </a:r>
            <a:r>
              <a:rPr lang="ru-RU" sz="2000" b="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 Ларчик», пособие «Разноцветные квадраты», набор карточек «разноцветные гномы» (</a:t>
            </a:r>
            <a:r>
              <a:rPr lang="ru-RU" sz="2000" b="0" dirty="0" err="1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Кохле</a:t>
            </a:r>
            <a:r>
              <a:rPr lang="ru-RU" sz="2000" b="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, Желе, Зеле, Селе).</a:t>
            </a:r>
            <a:r>
              <a:rPr lang="ru-RU" sz="2000" b="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Игровая ситуация: </a:t>
            </a:r>
            <a:r>
              <a:rPr lang="ru-RU" sz="2000" b="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Однажды на небе появилась большая дождевая туча. Туча закрыла солнышко. На полянке стало темно, и пошел дождь. Гномики </a:t>
            </a:r>
            <a:r>
              <a:rPr lang="ru-RU" sz="2000" b="0" dirty="0" err="1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Кохле</a:t>
            </a:r>
            <a:r>
              <a:rPr lang="ru-RU" sz="2000" b="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, Желе, Зеле  и Селе), которые играли на полянке, испугались. В темноте они не могут найти свои домики. Помогите гномикам, зажгите фонарики над их домиками. От фонариков стало светло и гномики от дождика спрятались каждый в свой домик.</a:t>
            </a:r>
            <a:r>
              <a:rPr lang="ru-RU" sz="2000" b="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Задача: </a:t>
            </a:r>
            <a:r>
              <a:rPr lang="ru-RU" sz="2000" b="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Прикрепить разноцветные кружки большого размера над квадратами того же цвета. Под квадраты поставить соответствующие по цвету картинки гномов.</a:t>
            </a:r>
            <a:r>
              <a:rPr lang="ru-RU" sz="2000" b="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n>
                <a:solidFill>
                  <a:schemeClr val="bg1"/>
                </a:solidFill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285720" y="142852"/>
            <a:ext cx="8572559" cy="6143668"/>
          </a:xfrm>
        </p:spPr>
        <p:txBody>
          <a:bodyPr/>
          <a:lstStyle/>
          <a:p>
            <a:pPr>
              <a:buNone/>
            </a:pPr>
            <a:r>
              <a:rPr lang="ru-RU" sz="24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«Бусы» (4-5 лет)</a:t>
            </a:r>
            <a:br>
              <a:rPr lang="ru-RU" sz="24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Задачи: 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закрепление понятий свойств фигуры – цвет и размер; тренировка умения определять место объекта по описанию: слева, справа, впереди, позади, между.</a:t>
            </a:r>
            <a:r>
              <a:rPr lang="ru-RU" sz="20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Материалы и оборудование: 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игровое поле «Мини Ларчик», набор «Разноцветные кружки» и комплект «Разноцветные веревочки».</a:t>
            </a:r>
            <a:r>
              <a:rPr lang="ru-RU" sz="20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Игровая ситуация: 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Гномы собрали ягоды и решили сделать из них разные бусы для лесных жителей. Помогите гномам сделать бусы. </a:t>
            </a:r>
            <a:r>
              <a:rPr lang="ru-RU" sz="20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Задание: 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Растянуть красную веревочку по средней желтой горизонтальной линии «</a:t>
            </a:r>
            <a:r>
              <a:rPr lang="ru-RU" sz="2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МиниЛарчика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». В соответствии с описанием приклеивать на веревочку ягоды-кружочки.</a:t>
            </a:r>
            <a:r>
              <a:rPr lang="ru-RU" sz="20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 вариант. 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В колодце-серединке – большая красная ягода, справа от нее – средняя желтая, слева от красной – маленькая синяя, перед синей – средняя красная, справа от средней желтой – большая синяя ягода, справа от большой синей ягоды – маленькая желтая, слева после средней красной – маленькая красная ягодка. </a:t>
            </a:r>
            <a:b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Вопросы: 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какая ягода между (перед, после, правее, левее).</a:t>
            </a:r>
            <a:endParaRPr lang="ru-RU" sz="2400" dirty="0">
              <a:ln>
                <a:solidFill>
                  <a:schemeClr val="bg1"/>
                </a:solidFill>
              </a:ln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285720" y="142852"/>
            <a:ext cx="8572559" cy="6143668"/>
          </a:xfrm>
        </p:spPr>
        <p:txBody>
          <a:bodyPr/>
          <a:lstStyle/>
          <a:p>
            <a:pPr>
              <a:buNone/>
            </a:pPr>
            <a:r>
              <a:rPr lang="ru-RU" sz="24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«День рождения у Слонёнка» (5-7 лет)</a:t>
            </a:r>
            <a:r>
              <a:rPr lang="ru-RU" sz="2400" b="0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2400" b="0" dirty="0" smtClean="0">
                <a:solidFill>
                  <a:schemeClr val="tx1"/>
                </a:solidFill>
                <a:effectLst/>
              </a:rPr>
            </a:br>
            <a:r>
              <a:rPr lang="ru-RU" sz="2000" b="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Задачи: </a:t>
            </a:r>
            <a:r>
              <a:rPr lang="ru-RU" sz="2000" b="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формирование стремления радовать окружающих хорошими поступками; обогащение словаря формулами словесной вежливости (приветствие, обращение, поздравление); развитие творчества и инициативы при выполнении задания, умения доводить начатое дело до конца.</a:t>
            </a:r>
            <a:r>
              <a:rPr lang="ru-RU" sz="20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Материалы и оборудование: </a:t>
            </a:r>
            <a:r>
              <a:rPr lang="ru-RU" sz="2000" b="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игровое поле «</a:t>
            </a:r>
            <a:r>
              <a:rPr lang="ru-RU" sz="2000" b="0" dirty="0" err="1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Коврограф</a:t>
            </a:r>
            <a:r>
              <a:rPr lang="ru-RU" sz="2000" b="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 Ларчик», «</a:t>
            </a:r>
            <a:r>
              <a:rPr lang="ru-RU" sz="2000" b="0" dirty="0" err="1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МиниЛарчик</a:t>
            </a:r>
            <a:r>
              <a:rPr lang="ru-RU" sz="2000" b="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» по количеству детей, комплект «Разноцветные верёвочки», набор «Разноцветные кружки», персонаж «Слоник Ляп-Ляп».</a:t>
            </a:r>
            <a:r>
              <a:rPr lang="ru-RU" sz="20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Игровая ситуация:</a:t>
            </a:r>
            <a:r>
              <a:rPr lang="ru-RU" sz="20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Сегодня у Слоника День рождения. День подходит к концу, но он так и не получил ни одного подарка. Устроим </a:t>
            </a:r>
            <a:r>
              <a:rPr lang="ru-RU" sz="2000" b="0" dirty="0" err="1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Ляп-Ляпу</a:t>
            </a:r>
            <a:r>
              <a:rPr lang="ru-RU" sz="2000" b="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 праздник и подарим подарки</a:t>
            </a:r>
            <a:r>
              <a:rPr lang="ru-RU" sz="20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0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Задание:</a:t>
            </a:r>
            <a:r>
              <a:rPr lang="ru-RU" sz="20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Придумать, что можно подарить Слонику и выложить свой«подарок» на «</a:t>
            </a:r>
            <a:r>
              <a:rPr lang="ru-RU" sz="2000" b="0" dirty="0" err="1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Коврографе</a:t>
            </a:r>
            <a:r>
              <a:rPr lang="ru-RU" sz="2000" b="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» при помощи цветных верёвочек и кружков. (Конфета, шарик, цветок, машинка, торт, и т.д.).</a:t>
            </a:r>
            <a:r>
              <a:rPr lang="ru-RU" sz="2400" dirty="0" smtClean="0">
                <a:solidFill>
                  <a:srgbClr val="0070C0"/>
                </a:solidFill>
              </a:rPr>
              <a:t/>
            </a:r>
            <a:br>
              <a:rPr lang="ru-RU" sz="2400" dirty="0" smtClean="0">
                <a:solidFill>
                  <a:srgbClr val="0070C0"/>
                </a:solidFill>
              </a:rPr>
            </a:br>
            <a:endParaRPr lang="ru-RU" sz="2400" dirty="0">
              <a:ln>
                <a:solidFill>
                  <a:schemeClr val="bg1"/>
                </a:solidFill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ELENA\Downloads\Заставка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36576"/>
            <a:ext cx="916410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95536" y="2551837"/>
            <a:ext cx="856895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/>
                <a:ea typeface="Times New Roman"/>
              </a:rPr>
              <a:t>Универсальные игровые средства </a:t>
            </a:r>
          </a:p>
          <a:p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/>
                <a:ea typeface="Times New Roman"/>
              </a:rPr>
              <a:t>« </a:t>
            </a:r>
            <a:r>
              <a:rPr lang="ru-RU" sz="2800" b="1" dirty="0" err="1" smtClean="0">
                <a:solidFill>
                  <a:schemeClr val="bg2">
                    <a:lumMod val="50000"/>
                  </a:schemeClr>
                </a:solidFill>
                <a:effectLst/>
                <a:latin typeface="Times New Roman"/>
                <a:ea typeface="Times New Roman"/>
              </a:rPr>
              <a:t>Коврограф</a:t>
            </a: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/>
                <a:ea typeface="Times New Roman"/>
              </a:rPr>
              <a:t> Ларчик» и «</a:t>
            </a:r>
            <a:r>
              <a:rPr lang="ru-RU" sz="2800" b="1" dirty="0" err="1" smtClean="0">
                <a:solidFill>
                  <a:schemeClr val="bg2">
                    <a:lumMod val="50000"/>
                  </a:schemeClr>
                </a:solidFill>
                <a:effectLst/>
                <a:latin typeface="Times New Roman"/>
                <a:ea typeface="Times New Roman"/>
              </a:rPr>
              <a:t>МиниЛарчик</a:t>
            </a: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/>
                <a:ea typeface="Times New Roman"/>
              </a:rPr>
              <a:t>» </a:t>
            </a:r>
          </a:p>
          <a:p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/>
                <a:ea typeface="Times New Roman"/>
              </a:rPr>
              <a:t>являются частью игровой технологии интеллектуально- творческого развития детей «Сказочные лабиринты игры» </a:t>
            </a:r>
            <a:r>
              <a:rPr lang="ru-RU" sz="2800" b="1" dirty="0" err="1" smtClean="0">
                <a:solidFill>
                  <a:schemeClr val="bg2">
                    <a:lumMod val="50000"/>
                  </a:schemeClr>
                </a:solidFill>
                <a:effectLst/>
                <a:latin typeface="Times New Roman"/>
                <a:ea typeface="Times New Roman"/>
              </a:rPr>
              <a:t>В.В.Воскобовича</a:t>
            </a:r>
            <a:r>
              <a:rPr lang="ru-RU" sz="2800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. </a:t>
            </a:r>
          </a:p>
          <a:p>
            <a:r>
              <a:rPr lang="ru-RU" sz="2800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Цель технологии «Сказочные лабиринты игры» - </a:t>
            </a:r>
            <a:r>
              <a:rPr lang="ru-RU" sz="28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построение педагогического процесса, способствующего интеллектуально- творческому развитию детей в игре</a:t>
            </a:r>
            <a:r>
              <a:rPr lang="ru-RU" sz="2800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. </a:t>
            </a:r>
          </a:p>
          <a:p>
            <a:endParaRPr lang="ru-RU" sz="28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789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418689"/>
            <a:ext cx="8501122" cy="41160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«Узнай и дорисуй» 5-7 лет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Задачи: </a:t>
            </a:r>
            <a:r>
              <a:rPr lang="ru-RU" sz="20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развитие внимания у детей; работа над симметрией</a:t>
            </a:r>
            <a:r>
              <a:rPr lang="ru-RU" sz="2000" b="1" dirty="0" smtClean="0">
                <a:latin typeface="Times New Roman"/>
                <a:ea typeface="Calibri"/>
                <a:cs typeface="Times New Roman"/>
              </a:rPr>
              <a:t>;                                                                                                                                                                   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Материалы и оборудование: </a:t>
            </a:r>
            <a:r>
              <a:rPr lang="ru-RU" sz="20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игровое поле «</a:t>
            </a:r>
            <a:r>
              <a:rPr lang="ru-RU" sz="2000" b="1" dirty="0" err="1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МиниЛарчик</a:t>
            </a:r>
            <a:r>
              <a:rPr lang="ru-RU" sz="20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», комплект «Разноцветные верёвочки», персонаж «Паучок </a:t>
            </a:r>
            <a:r>
              <a:rPr lang="ru-RU" sz="2000" b="1" dirty="0" err="1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Чок-Чок</a:t>
            </a:r>
            <a:r>
              <a:rPr lang="ru-RU" sz="20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».                                             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Игровая ситуация: </a:t>
            </a:r>
            <a:r>
              <a:rPr lang="ru-RU" sz="20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Паучок </a:t>
            </a:r>
            <a:r>
              <a:rPr lang="ru-RU" sz="2000" b="1" dirty="0" err="1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Чок-Чок</a:t>
            </a:r>
            <a:r>
              <a:rPr lang="ru-RU" sz="20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 нарисовал картинки для своих друзей, но неожиданно пошёл дождик и смыл часть рисунков. Давайте при помощи цветных верёвочек поможем паучку дорисовать рисунки. </a:t>
            </a:r>
            <a:r>
              <a:rPr lang="ru-RU" sz="2000" b="1" dirty="0" smtClean="0">
                <a:latin typeface="Times New Roman"/>
                <a:ea typeface="Calibri"/>
                <a:cs typeface="Times New Roman"/>
              </a:rPr>
              <a:t>                                                                                                                                      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Задание: </a:t>
            </a:r>
            <a:r>
              <a:rPr lang="ru-RU" sz="20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На «</a:t>
            </a:r>
            <a:r>
              <a:rPr lang="ru-RU" sz="2000" b="1" dirty="0" err="1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Коврографе</a:t>
            </a:r>
            <a:r>
              <a:rPr lang="ru-RU" sz="2000" b="1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» цветными верёвочками «нарисована» половина предмета (ёлка, свеча, избушка). Нужно «дорисовать» вторую часть рисунка.</a:t>
            </a:r>
            <a:endParaRPr lang="ru-RU" sz="2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9525" y="1588"/>
            <a:ext cx="91630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1484784"/>
            <a:ext cx="864096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В основе методики В.В. </a:t>
            </a:r>
            <a:r>
              <a:rPr lang="ru-RU" sz="24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Воскобовича</a:t>
            </a:r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 лежит принцип : интерес – познание – творчество. </a:t>
            </a:r>
          </a:p>
          <a:p>
            <a:r>
              <a:rPr lang="ru-RU" sz="2400" b="1" dirty="0" smtClean="0">
                <a:solidFill>
                  <a:srgbClr val="0070C0"/>
                </a:solidFill>
                <a:effectLst/>
                <a:latin typeface="Times New Roman" pitchFamily="18" charset="0"/>
                <a:ea typeface="MS Mincho"/>
                <a:cs typeface="Times New Roman" pitchFamily="18" charset="0"/>
              </a:rPr>
              <a:t>Игровая методика побуждает интерес детей к занятиям. Игру всегда сопровождает сказка. </a:t>
            </a:r>
            <a:r>
              <a:rPr lang="ru-RU" sz="2400" b="1" dirty="0" smtClean="0">
                <a:solidFill>
                  <a:srgbClr val="0070C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Главная отличительная особенность игр – образность и универсальность. Игра интегрирует, мобилизует внимание ребенка, его интерес, втягивая ребенка в процесс решения. Он образно попадает в ситуацию, последовательно анализирует свои действия, поставленные задания, осознает цели и находит варианты решения.</a:t>
            </a:r>
          </a:p>
          <a:p>
            <a:r>
              <a:rPr lang="ru-RU" sz="2400" b="1" dirty="0" smtClean="0">
                <a:solidFill>
                  <a:srgbClr val="0070C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Красочный раздаточный и наглядный материал эстетичен и привлекает внимание детей.</a:t>
            </a:r>
          </a:p>
          <a:p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xmlns="" val="85954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9525" y="1588"/>
            <a:ext cx="91630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67544" y="1859340"/>
            <a:ext cx="792088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Особенности технологии: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Многофункциональность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Широкий возрастной диапазон участников игры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Образность и мотивация      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Образность и универсальность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Сказочность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Вариативность 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Незавершенность игровых действий 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Творческий потенциал               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Возможность разнообразного использован</a:t>
            </a:r>
            <a:r>
              <a:rPr lang="ru-RU" sz="2400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ия</a:t>
            </a:r>
            <a:endParaRPr lang="ru-RU" sz="2400" dirty="0">
              <a:solidFill>
                <a:srgbClr val="0070C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683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9525" y="1588"/>
            <a:ext cx="91630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1520" y="751344"/>
            <a:ext cx="864096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solidFill>
                <a:schemeClr val="bg2">
                  <a:lumMod val="50000"/>
                </a:schemeClr>
              </a:solidFill>
              <a:effectLst/>
              <a:latin typeface="Times New Roman"/>
              <a:ea typeface="Times New Roman"/>
            </a:endParaRPr>
          </a:p>
          <a:p>
            <a:endParaRPr lang="ru-RU" b="1" dirty="0" smtClean="0">
              <a:solidFill>
                <a:schemeClr val="bg2">
                  <a:lumMod val="50000"/>
                </a:schemeClr>
              </a:solidFill>
              <a:effectLst/>
              <a:latin typeface="Times New Roman"/>
              <a:ea typeface="Times New Roman"/>
            </a:endParaRPr>
          </a:p>
          <a:p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Рассматривая главные универсальные средства </a:t>
            </a:r>
          </a:p>
          <a:p>
            <a:r>
              <a:rPr lang="ru-RU" sz="2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«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Коврограф</a:t>
            </a:r>
            <a:r>
              <a:rPr lang="ru-RU" sz="24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Ларчик</a:t>
            </a:r>
            <a:r>
              <a:rPr lang="ru-RU" sz="2400" b="1" dirty="0">
                <a:solidFill>
                  <a:srgbClr val="FF0000"/>
                </a:solidFill>
                <a:latin typeface="Times New Roman"/>
                <a:ea typeface="Times New Roman"/>
              </a:rPr>
              <a:t>» и «</a:t>
            </a:r>
            <a:r>
              <a:rPr lang="ru-RU" sz="2400" b="1" dirty="0" err="1">
                <a:solidFill>
                  <a:srgbClr val="FF0000"/>
                </a:solidFill>
                <a:latin typeface="Times New Roman"/>
                <a:ea typeface="Times New Roman"/>
              </a:rPr>
              <a:t>МиниЛарчик</a:t>
            </a:r>
            <a:r>
              <a:rPr lang="ru-RU" sz="2400" b="1" dirty="0">
                <a:solidFill>
                  <a:srgbClr val="FF0000"/>
                </a:solidFill>
                <a:latin typeface="Times New Roman"/>
                <a:ea typeface="Times New Roman"/>
              </a:rPr>
              <a:t>»</a:t>
            </a:r>
            <a:r>
              <a:rPr lang="ru-RU" sz="2400" b="1" dirty="0">
                <a:solidFill>
                  <a:srgbClr val="B4DCFA">
                    <a:lumMod val="50000"/>
                  </a:srgbClr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с точки зрения основных направленностей работы с ними, </a:t>
            </a:r>
          </a:p>
          <a:p>
            <a:r>
              <a:rPr lang="ru-RU" sz="2800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хочется выделить главные из них:</a:t>
            </a:r>
          </a:p>
          <a:p>
            <a:r>
              <a:rPr lang="ru-RU" sz="2000" b="1" dirty="0" smtClean="0">
                <a:solidFill>
                  <a:srgbClr val="0070C0"/>
                </a:solidFill>
                <a:effectLst/>
                <a:latin typeface="Times New Roman"/>
                <a:ea typeface="MS Mincho"/>
              </a:rPr>
              <a:t>1.Соответствие игровых универсальных комплексов ФГОС ДО;</a:t>
            </a:r>
            <a:r>
              <a:rPr lang="ru-RU" sz="20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 </a:t>
            </a:r>
          </a:p>
          <a:p>
            <a:r>
              <a:rPr lang="ru-RU" sz="20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2. Обеспечение преемственности ДОУ и начальной школы.</a:t>
            </a:r>
          </a:p>
          <a:p>
            <a:r>
              <a:rPr lang="ru-RU" sz="2000" b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3. </a:t>
            </a:r>
            <a:r>
              <a:rPr lang="ru-RU" sz="20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Применимы в работе с детьми с ограниченными возможностями здоровья;                                                                                                                          4. Способствуют проведению комплексной работы по развитию у ребенка психических процессов, осуществлению целенаправленного сенсорного развития, логико-математического развития ребенка, ознакомление с окружающим миром, совершенствованию речи и обучению чтению, а также развитию творчества</a:t>
            </a:r>
            <a:endParaRPr lang="ru-R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695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9525" y="1588"/>
            <a:ext cx="91630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9512" y="-739320"/>
            <a:ext cx="8712968" cy="78811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rgbClr val="000000"/>
                </a:solidFill>
                <a:latin typeface="Calibri"/>
                <a:ea typeface="MS Mincho"/>
                <a:cs typeface="Times New Roman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b="1" dirty="0">
              <a:solidFill>
                <a:srgbClr val="000000"/>
              </a:solidFill>
              <a:latin typeface="Calibri"/>
              <a:ea typeface="MS Mincho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b="1" dirty="0">
              <a:solidFill>
                <a:srgbClr val="000000"/>
              </a:solidFill>
              <a:latin typeface="Calibri"/>
              <a:ea typeface="MS Mincho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b="1" dirty="0">
              <a:solidFill>
                <a:srgbClr val="000000"/>
              </a:solidFill>
              <a:latin typeface="Calibri"/>
              <a:ea typeface="MS Mincho"/>
              <a:cs typeface="Times New Roman"/>
            </a:endParaRPr>
          </a:p>
          <a:p>
            <a:pPr algn="just"/>
            <a:r>
              <a:rPr lang="ru-RU" sz="2400" b="1" dirty="0" smtClean="0">
                <a:solidFill>
                  <a:srgbClr val="FF0000"/>
                </a:solidFill>
                <a:latin typeface="Times New Roman"/>
                <a:ea typeface="MS Mincho"/>
                <a:cs typeface="Times New Roman"/>
              </a:rPr>
              <a:t>Соответствие </a:t>
            </a:r>
            <a:r>
              <a:rPr lang="ru-RU" sz="2400" b="1" dirty="0">
                <a:solidFill>
                  <a:srgbClr val="FF0000"/>
                </a:solidFill>
                <a:latin typeface="Times New Roman"/>
                <a:ea typeface="MS Mincho"/>
                <a:cs typeface="Times New Roman"/>
              </a:rPr>
              <a:t>игровых универсальных комплексов </a:t>
            </a:r>
            <a:endParaRPr lang="ru-RU" sz="2400" b="1" dirty="0" smtClean="0">
              <a:solidFill>
                <a:srgbClr val="FF0000"/>
              </a:solidFill>
              <a:latin typeface="Times New Roman"/>
              <a:ea typeface="MS Mincho"/>
              <a:cs typeface="Times New Roman"/>
            </a:endParaRPr>
          </a:p>
          <a:p>
            <a:pPr algn="just"/>
            <a:r>
              <a:rPr lang="ru-RU" sz="2400" b="1" dirty="0" smtClean="0">
                <a:solidFill>
                  <a:srgbClr val="FF0000"/>
                </a:solidFill>
                <a:latin typeface="Times New Roman"/>
                <a:ea typeface="MS Mincho"/>
                <a:cs typeface="Times New Roman"/>
              </a:rPr>
              <a:t>ФГОС </a:t>
            </a:r>
            <a:r>
              <a:rPr lang="ru-RU" sz="2400" b="1" dirty="0">
                <a:solidFill>
                  <a:srgbClr val="FF0000"/>
                </a:solidFill>
                <a:latin typeface="Times New Roman"/>
                <a:ea typeface="MS Mincho"/>
                <a:cs typeface="Times New Roman"/>
              </a:rPr>
              <a:t>ДО</a:t>
            </a:r>
            <a:endParaRPr lang="ru-RU" sz="2400" dirty="0">
              <a:solidFill>
                <a:srgbClr val="FF0000"/>
              </a:solidFill>
              <a:latin typeface="Calibri"/>
              <a:ea typeface="MS Mincho"/>
              <a:cs typeface="Times New Roman"/>
            </a:endParaRPr>
          </a:p>
          <a:p>
            <a:r>
              <a:rPr lang="ru-RU" b="1" dirty="0">
                <a:solidFill>
                  <a:srgbClr val="0070C0"/>
                </a:solidFill>
                <a:latin typeface="Times New Roman"/>
                <a:ea typeface="Times New Roman"/>
              </a:rPr>
              <a:t>Введение </a:t>
            </a:r>
            <a:r>
              <a:rPr lang="ru-RU" b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ФГОС </a:t>
            </a:r>
            <a:r>
              <a:rPr lang="ru-RU" b="1" dirty="0">
                <a:solidFill>
                  <a:srgbClr val="0070C0"/>
                </a:solidFill>
                <a:latin typeface="Times New Roman"/>
                <a:ea typeface="Times New Roman"/>
              </a:rPr>
              <a:t>ДО связанно с необходимостью стандартизации содержания дошкольного образования, которая призвана обеспечить каждому ребенку равные стартовые возможности для успешного обучения в школе. Во главу угла ставится индивидуальный подход к ребенку и игра, где происходит сохранение </a:t>
            </a:r>
            <a:r>
              <a:rPr lang="ru-RU" b="1" dirty="0" err="1">
                <a:solidFill>
                  <a:srgbClr val="0070C0"/>
                </a:solidFill>
                <a:latin typeface="Times New Roman"/>
                <a:ea typeface="Times New Roman"/>
              </a:rPr>
              <a:t>самоценности</a:t>
            </a:r>
            <a:r>
              <a:rPr lang="ru-RU" b="1" dirty="0">
                <a:solidFill>
                  <a:srgbClr val="0070C0"/>
                </a:solidFill>
                <a:latin typeface="Times New Roman"/>
                <a:ea typeface="Times New Roman"/>
              </a:rPr>
              <a:t> дошкольного детства и где сохраняется сама природа дошкольника.                                                                                                             Изменяется  и способ организации детских видов деятельности: это больше не руководство взрослого, но совместная (партнёрская) деятельность взрослого и ребенка как наиболее естественный и эффективный контекст развития в дошкольном детстве. </a:t>
            </a:r>
            <a:endParaRPr lang="ru-RU" b="1" dirty="0" smtClean="0">
              <a:solidFill>
                <a:srgbClr val="0070C0"/>
              </a:solidFill>
              <a:latin typeface="Times New Roman"/>
              <a:ea typeface="Times New Roman"/>
            </a:endParaRPr>
          </a:p>
          <a:p>
            <a:r>
              <a:rPr lang="ru-RU" b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Times New Roman"/>
                <a:ea typeface="Times New Roman"/>
              </a:rPr>
              <a:t>Данный подход как нельзя лучше отражен в использовании игровых универсальных средств - « </a:t>
            </a:r>
            <a:r>
              <a:rPr lang="ru-RU" b="1" dirty="0" err="1">
                <a:solidFill>
                  <a:srgbClr val="0070C0"/>
                </a:solidFill>
                <a:latin typeface="Times New Roman"/>
                <a:ea typeface="Times New Roman"/>
              </a:rPr>
              <a:t>Коврограф</a:t>
            </a:r>
            <a:r>
              <a:rPr lang="ru-RU" b="1" dirty="0">
                <a:solidFill>
                  <a:srgbClr val="0070C0"/>
                </a:solidFill>
                <a:latin typeface="Times New Roman"/>
                <a:ea typeface="Times New Roman"/>
              </a:rPr>
              <a:t> Ларчик» и «</a:t>
            </a:r>
            <a:r>
              <a:rPr lang="ru-RU" b="1" dirty="0" err="1">
                <a:solidFill>
                  <a:srgbClr val="0070C0"/>
                </a:solidFill>
                <a:latin typeface="Times New Roman"/>
                <a:ea typeface="Times New Roman"/>
              </a:rPr>
              <a:t>МиниЛарчик</a:t>
            </a:r>
            <a:r>
              <a:rPr lang="ru-RU" b="1" dirty="0">
                <a:solidFill>
                  <a:srgbClr val="0070C0"/>
                </a:solidFill>
                <a:latin typeface="Times New Roman"/>
                <a:ea typeface="Times New Roman"/>
              </a:rPr>
              <a:t>», они раскрывают каждую из </a:t>
            </a:r>
            <a:r>
              <a:rPr lang="ru-RU" b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образовательных областей </a:t>
            </a:r>
            <a:r>
              <a:rPr lang="ru-RU" b="1" dirty="0">
                <a:solidFill>
                  <a:srgbClr val="0070C0"/>
                </a:solidFill>
                <a:latin typeface="Times New Roman"/>
                <a:ea typeface="Times New Roman"/>
              </a:rPr>
              <a:t>ФГОС ДО: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70C0"/>
                </a:solidFill>
                <a:latin typeface="Times New Roman"/>
                <a:ea typeface="Times New Roman"/>
              </a:rPr>
              <a:t>социально- коммуникативное развитие;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70C0"/>
                </a:solidFill>
                <a:latin typeface="Times New Roman"/>
                <a:ea typeface="Times New Roman"/>
              </a:rPr>
              <a:t>познавательное развитие;   </a:t>
            </a:r>
            <a:endParaRPr lang="ru-RU" b="1" dirty="0" smtClean="0">
              <a:solidFill>
                <a:srgbClr val="0070C0"/>
              </a:solidFill>
              <a:latin typeface="Times New Roman"/>
              <a:ea typeface="Times New 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речевое </a:t>
            </a:r>
            <a:r>
              <a:rPr lang="ru-RU" b="1" dirty="0">
                <a:solidFill>
                  <a:srgbClr val="0070C0"/>
                </a:solidFill>
                <a:latin typeface="Times New Roman"/>
                <a:ea typeface="Times New Roman"/>
              </a:rPr>
              <a:t>развитие; </a:t>
            </a:r>
            <a:endParaRPr lang="ru-RU" b="1" dirty="0" smtClean="0">
              <a:solidFill>
                <a:srgbClr val="0070C0"/>
              </a:solidFill>
              <a:latin typeface="Times New Roman"/>
              <a:ea typeface="Times New 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художественно-эстетическое </a:t>
            </a:r>
            <a:r>
              <a:rPr lang="ru-RU" b="1" dirty="0">
                <a:solidFill>
                  <a:srgbClr val="0070C0"/>
                </a:solidFill>
                <a:latin typeface="Times New Roman"/>
                <a:ea typeface="Times New Roman"/>
              </a:rPr>
              <a:t>развитие;        </a:t>
            </a:r>
            <a:endParaRPr lang="ru-RU" b="1" dirty="0" smtClean="0">
              <a:solidFill>
                <a:srgbClr val="0070C0"/>
              </a:solidFill>
              <a:latin typeface="Times New Roman"/>
              <a:ea typeface="Times New 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физическое </a:t>
            </a:r>
            <a:r>
              <a:rPr lang="ru-RU" b="1" dirty="0">
                <a:solidFill>
                  <a:srgbClr val="0070C0"/>
                </a:solidFill>
                <a:latin typeface="Times New Roman"/>
                <a:ea typeface="Times New Roman"/>
              </a:rPr>
              <a:t>развитие.</a:t>
            </a:r>
            <a:endParaRPr lang="ru-RU" sz="1600" b="1" dirty="0">
              <a:solidFill>
                <a:srgbClr val="0070C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8654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9525" y="1588"/>
            <a:ext cx="91630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95536" y="1582341"/>
            <a:ext cx="8496944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>
              <a:solidFill>
                <a:srgbClr val="000000"/>
              </a:solidFill>
              <a:effectLst/>
              <a:latin typeface="Times New Roman"/>
              <a:ea typeface="Times New Roman"/>
            </a:endParaRPr>
          </a:p>
          <a:p>
            <a:pPr indent="457200" algn="just"/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«</a:t>
            </a:r>
            <a:r>
              <a:rPr lang="ru-RU" sz="2400" b="1" dirty="0" err="1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Коврограф</a:t>
            </a:r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 Ларчик» 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effectLst/>
                <a:latin typeface="Times New Roman"/>
                <a:ea typeface="Times New Roman"/>
              </a:rPr>
              <a:t>- </a:t>
            </a:r>
            <a:r>
              <a:rPr lang="ru-RU" sz="24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это в большей степени демонстрационный комплект для педагога, его уменьшенная копия  -  «Мини Ларчик»,  предназначенный для индивидуальной или групповой работы детей с дидактическими материалами. </a:t>
            </a:r>
          </a:p>
          <a:p>
            <a:pPr indent="457200" algn="just"/>
            <a:r>
              <a:rPr lang="ru-RU" sz="24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Комплект дает возможность для развития самостоятельности каждого ребенка, развития навыков самоконтроля. </a:t>
            </a:r>
          </a:p>
          <a:p>
            <a:pPr indent="457200" algn="just"/>
            <a:r>
              <a:rPr lang="ru-RU" sz="24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Важно, что ребенок всегда может исправить неточности на своем игровом поле при выполнении заданий, что создаёт дополнительную «ситуацию успеха».</a:t>
            </a:r>
            <a:endParaRPr lang="ru-RU" sz="2400" b="1" dirty="0">
              <a:solidFill>
                <a:srgbClr val="0070C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6717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9525" y="1588"/>
            <a:ext cx="91630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9512" y="1857364"/>
            <a:ext cx="875020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0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В комплект универсальные игровые средства «</a:t>
            </a:r>
            <a:r>
              <a:rPr lang="ru-RU" sz="2000" b="1" dirty="0" err="1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Коврограф</a:t>
            </a:r>
            <a:r>
              <a:rPr lang="ru-RU" sz="20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 Ларчик» и «</a:t>
            </a:r>
            <a:r>
              <a:rPr lang="ru-RU" sz="2000" b="1" dirty="0" err="1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МиниЛарчик</a:t>
            </a:r>
            <a:r>
              <a:rPr lang="ru-RU" sz="20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» входят следующие компоненты:</a:t>
            </a:r>
          </a:p>
          <a:p>
            <a:pPr indent="457200" algn="just"/>
            <a:r>
              <a:rPr lang="ru-RU" sz="20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Игровое поле «</a:t>
            </a:r>
            <a:r>
              <a:rPr lang="ru-RU" sz="2000" b="1" dirty="0" err="1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Коврограф</a:t>
            </a:r>
            <a:r>
              <a:rPr lang="ru-RU" sz="20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 Ларчик» из </a:t>
            </a:r>
            <a:r>
              <a:rPr lang="ru-RU" sz="2000" b="1" dirty="0" err="1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ковролина</a:t>
            </a:r>
            <a:r>
              <a:rPr lang="ru-RU" sz="20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 размером 125 х125 см с нанесенной на него сеткой. </a:t>
            </a:r>
          </a:p>
          <a:p>
            <a:pPr indent="457200" algn="just"/>
            <a:r>
              <a:rPr lang="ru-RU" sz="20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Игровое поле «</a:t>
            </a:r>
            <a:r>
              <a:rPr lang="ru-RU" sz="2000" b="1" dirty="0" err="1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МиниЛарчик</a:t>
            </a:r>
            <a:r>
              <a:rPr lang="ru-RU" sz="20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» из </a:t>
            </a:r>
            <a:r>
              <a:rPr lang="ru-RU" sz="2000" b="1" dirty="0" err="1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ковролина</a:t>
            </a:r>
            <a:r>
              <a:rPr lang="ru-RU" sz="2000" b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 размером  55х45 см нанесенной на него сеткой.</a:t>
            </a:r>
            <a:endParaRPr lang="ru-RU" sz="2000" b="1" dirty="0">
              <a:solidFill>
                <a:srgbClr val="0070C0"/>
              </a:solidFill>
              <a:effectLst/>
              <a:latin typeface="Times New Roman"/>
              <a:ea typeface="Times New Roman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7158" y="3708207"/>
            <a:ext cx="3357586" cy="3149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 descr="C:\Users\ELENA\Downloads\мини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57686" y="3645853"/>
            <a:ext cx="3822146" cy="3212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533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9525" y="1588"/>
            <a:ext cx="91630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1520" y="1785926"/>
            <a:ext cx="710656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</a:rPr>
              <a:t>Конструктивные элементы:</a:t>
            </a:r>
          </a:p>
          <a:p>
            <a:pPr indent="457200" algn="just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/>
                <a:ea typeface="Times New Roman"/>
              </a:rPr>
              <a:t>Разноцветные веревочки 1 (5 штук по 1 м (красный, желтый, зеленый, синий, белый) Разноцветные веревочки 2 (5 штук по 1 м (оранжевый, голубой, фиолетовый, черный, серый).</a:t>
            </a:r>
            <a:endParaRPr lang="ru-RU" sz="2000" b="1" dirty="0">
              <a:solidFill>
                <a:schemeClr val="bg2">
                  <a:lumMod val="50000"/>
                </a:schemeClr>
              </a:solidFill>
              <a:effectLst/>
              <a:latin typeface="Times New Roman"/>
              <a:ea typeface="Times New Roman"/>
            </a:endParaRPr>
          </a:p>
        </p:txBody>
      </p:sp>
      <p:pic>
        <p:nvPicPr>
          <p:cNvPr id="7171" name="Picture 3" descr="C:\Users\ELENA\Downloads\веревочка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51852" y="3456284"/>
            <a:ext cx="4840428" cy="3171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533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1099</Words>
  <Application>Microsoft Office PowerPoint</Application>
  <PresentationFormat>Экран (4:3)</PresentationFormat>
  <Paragraphs>112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Воздушный 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«Помоги гномикам найти свой домик» ( дети до 4 лет) Задачи: формирование умения классифицировать предметы по цвету; развитие инициативного общения ребенка взрослым; стимулирование к проявлению доброжелательности, сопереживания, стремления оказать помощь. Материалы и оборудование: игровое поле «Коврограф Ларчик», пособие «Разноцветные квадраты», набор карточек «разноцветные гномы» (Кохле, Желе, Зеле, Селе). Игровая ситуация: Однажды на небе появилась большая дождевая туча. Туча закрыла солнышко. На полянке стало темно, и пошел дождь. Гномики Кохле, Желе, Зеле  и Селе), которые играли на полянке, испугались. В темноте они не могут найти свои домики. Помогите гномикам, зажгите фонарики над их домиками. От фонариков стало светло и гномики от дождика спрятались каждый в свой домик. Задача: Прикрепить разноцветные кружки большого размера над квадратами того же цвета. Под квадраты поставить соответствующие по цвету картинки гномов. </vt:lpstr>
      <vt:lpstr>«Бусы» (4-5 лет) Задачи: закрепление понятий свойств фигуры – цвет и размер; тренировка умения определять место объекта по описанию: слева, справа, впереди, позади, между. Материалы и оборудование: игровое поле «Мини Ларчик», набор «Разноцветные кружки» и комплект «Разноцветные веревочки». Игровая ситуация: Гномы собрали ягоды и решили сделать из них разные бусы для лесных жителей. Помогите гномам сделать бусы.  Задание: Растянуть красную веревочку по средней желтой горизонтальной линии «МиниЛарчика». В соответствии с описанием приклеивать на веревочку ягоды-кружочки. 1 вариант. В колодце-серединке – большая красная ягода, справа от нее – средняя желтая, слева от красной – маленькая синяя, перед синей – средняя красная, справа от средней желтой – большая синяя ягода, справа от большой синей ягоды – маленькая желтая, слева после средней красной – маленькая красная ягодка.  Вопросы: какая ягода между (перед, после, правее, левее).</vt:lpstr>
      <vt:lpstr>«День рождения у Слонёнка» (5-7 лет) Задачи: формирование стремления радовать окружающих хорошими поступками; обогащение словаря формулами словесной вежливости (приветствие, обращение, поздравление); развитие творчества и инициативы при выполнении задания, умения доводить начатое дело до конца. Материалы и оборудование: игровое поле «Коврограф Ларчик», «МиниЛарчик» по количеству детей, комплект «Разноцветные верёвочки», набор «Разноцветные кружки», персонаж «Слоник Ляп-Ляп». Игровая ситуация: Сегодня у Слоника День рождения. День подходит к концу, но он так и не получил ни одного подарка. Устроим Ляп-Ляпу праздник и подарим подарки. Задание: Придумать, что можно подарить Слонику и выложить свой«подарок» на «Коврографе» при помощи цветных верёвочек и кружков. (Конфета, шарик, цветок, машинка, торт, и т.д.). </vt:lpstr>
      <vt:lpstr>Слайд 30</vt:lpstr>
      <vt:lpstr>Слайд 31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ELENA</dc:creator>
  <cp:lastModifiedBy>user</cp:lastModifiedBy>
  <cp:revision>58</cp:revision>
  <dcterms:created xsi:type="dcterms:W3CDTF">2018-11-25T17:00:00Z</dcterms:created>
  <dcterms:modified xsi:type="dcterms:W3CDTF">2021-12-06T17:01:49Z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735796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S9.1.2</vt:lpwstr>
  </property>
</Properties>
</file>